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8" r:id="rId4"/>
    <p:sldId id="261" r:id="rId5"/>
    <p:sldId id="266" r:id="rId6"/>
    <p:sldId id="276" r:id="rId7"/>
    <p:sldId id="269" r:id="rId8"/>
    <p:sldId id="277" r:id="rId9"/>
    <p:sldId id="272" r:id="rId10"/>
    <p:sldId id="271" r:id="rId11"/>
    <p:sldId id="264" r:id="rId12"/>
    <p:sldId id="270" r:id="rId13"/>
    <p:sldId id="278" r:id="rId14"/>
    <p:sldId id="262" r:id="rId15"/>
    <p:sldId id="273" r:id="rId16"/>
    <p:sldId id="258" r:id="rId17"/>
    <p:sldId id="274" r:id="rId18"/>
    <p:sldId id="275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AB00"/>
    <a:srgbClr val="005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506" autoAdjust="0"/>
  </p:normalViewPr>
  <p:slideViewPr>
    <p:cSldViewPr>
      <p:cViewPr>
        <p:scale>
          <a:sx n="66" d="100"/>
          <a:sy n="66" d="100"/>
        </p:scale>
        <p:origin x="-3322" y="-1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70C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5A9E"/>
              </a:solidFill>
            </c:spPr>
          </c:dPt>
          <c:dPt>
            <c:idx val="1"/>
            <c:invertIfNegative val="0"/>
            <c:bubble3D val="0"/>
            <c:spPr>
              <a:solidFill>
                <a:srgbClr val="C8AB00"/>
              </a:solidFill>
            </c:spPr>
          </c:dPt>
          <c:dLbls>
            <c:numFmt formatCode="#,##0" sourceLinked="0"/>
            <c:txPr>
              <a:bodyPr/>
              <a:lstStyle/>
              <a:p>
                <a:pPr>
                  <a:defRPr sz="2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17410742</c:v>
                </c:pt>
                <c:pt idx="1">
                  <c:v>16141241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5490944"/>
        <c:axId val="175492480"/>
      </c:barChart>
      <c:catAx>
        <c:axId val="175490944"/>
        <c:scaling>
          <c:orientation val="minMax"/>
        </c:scaling>
        <c:delete val="0"/>
        <c:axPos val="b"/>
        <c:majorTickMark val="none"/>
        <c:minorTickMark val="none"/>
        <c:tickLblPos val="none"/>
        <c:crossAx val="175492480"/>
        <c:crosses val="autoZero"/>
        <c:auto val="1"/>
        <c:lblAlgn val="ctr"/>
        <c:lblOffset val="100"/>
        <c:noMultiLvlLbl val="0"/>
      </c:catAx>
      <c:valAx>
        <c:axId val="175492480"/>
        <c:scaling>
          <c:orientation val="minMax"/>
          <c:min val="0"/>
        </c:scaling>
        <c:delete val="1"/>
        <c:axPos val="l"/>
        <c:majorGridlines>
          <c:spPr>
            <a:ln w="6350">
              <a:solidFill>
                <a:schemeClr val="bg1">
                  <a:lumMod val="8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1754909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95AF8-24D8-4E7B-AE90-54D5D732E7F6}" type="datetimeFigureOut">
              <a:rPr lang="en-GB" smtClean="0"/>
              <a:pPr/>
              <a:t>06/09/2016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636E9-C1F3-4995-8D39-11E6B05455F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88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36E9-C1F3-4995-8D39-11E6B05455F9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36E9-C1F3-4995-8D39-11E6B05455F9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36E9-C1F3-4995-8D39-11E6B05455F9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36E9-C1F3-4995-8D39-11E6B05455F9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36E9-C1F3-4995-8D39-11E6B05455F9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36E9-C1F3-4995-8D39-11E6B05455F9}" type="slidenum">
              <a:rPr lang="en-GB" smtClean="0"/>
              <a:pPr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36E9-C1F3-4995-8D39-11E6B05455F9}" type="slidenum">
              <a:rPr lang="en-GB" smtClean="0"/>
              <a:pPr/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36E9-C1F3-4995-8D39-11E6B05455F9}" type="slidenum">
              <a:rPr lang="en-GB" smtClean="0"/>
              <a:pPr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36E9-C1F3-4995-8D39-11E6B05455F9}" type="slidenum">
              <a:rPr lang="en-GB" smtClean="0"/>
              <a:pPr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36E9-C1F3-4995-8D39-11E6B05455F9}" type="slidenum">
              <a:rPr lang="en-GB" smtClean="0"/>
              <a:pPr/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36E9-C1F3-4995-8D39-11E6B05455F9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36E9-C1F3-4995-8D39-11E6B05455F9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36E9-C1F3-4995-8D39-11E6B05455F9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36E9-C1F3-4995-8D39-11E6B05455F9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36E9-C1F3-4995-8D39-11E6B05455F9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36E9-C1F3-4995-8D39-11E6B05455F9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36E9-C1F3-4995-8D39-11E6B05455F9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36E9-C1F3-4995-8D39-11E6B05455F9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F1BA-5FCF-40DC-9C21-6599E525B1A9}" type="datetimeFigureOut">
              <a:rPr lang="en-GB" smtClean="0"/>
              <a:pPr/>
              <a:t>06/09/2016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7C16-30A8-42A9-9A9C-D288471A6BF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F1BA-5FCF-40DC-9C21-6599E525B1A9}" type="datetimeFigureOut">
              <a:rPr lang="en-GB" smtClean="0"/>
              <a:pPr/>
              <a:t>06/09/2016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7C16-30A8-42A9-9A9C-D288471A6BF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F1BA-5FCF-40DC-9C21-6599E525B1A9}" type="datetimeFigureOut">
              <a:rPr lang="en-GB" smtClean="0"/>
              <a:pPr/>
              <a:t>06/09/2016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7C16-30A8-42A9-9A9C-D288471A6BF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F1BA-5FCF-40DC-9C21-6599E525B1A9}" type="datetimeFigureOut">
              <a:rPr lang="en-GB" smtClean="0"/>
              <a:pPr/>
              <a:t>06/09/2016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7C16-30A8-42A9-9A9C-D288471A6BF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F1BA-5FCF-40DC-9C21-6599E525B1A9}" type="datetimeFigureOut">
              <a:rPr lang="en-GB" smtClean="0"/>
              <a:pPr/>
              <a:t>06/09/2016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7C16-30A8-42A9-9A9C-D288471A6BF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F1BA-5FCF-40DC-9C21-6599E525B1A9}" type="datetimeFigureOut">
              <a:rPr lang="en-GB" smtClean="0"/>
              <a:pPr/>
              <a:t>06/09/2016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7C16-30A8-42A9-9A9C-D288471A6BF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F1BA-5FCF-40DC-9C21-6599E525B1A9}" type="datetimeFigureOut">
              <a:rPr lang="en-GB" smtClean="0"/>
              <a:pPr/>
              <a:t>06/09/2016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7C16-30A8-42A9-9A9C-D288471A6BF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F1BA-5FCF-40DC-9C21-6599E525B1A9}" type="datetimeFigureOut">
              <a:rPr lang="en-GB" smtClean="0"/>
              <a:pPr/>
              <a:t>06/09/2016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7C16-30A8-42A9-9A9C-D288471A6BF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F1BA-5FCF-40DC-9C21-6599E525B1A9}" type="datetimeFigureOut">
              <a:rPr lang="en-GB" smtClean="0"/>
              <a:pPr/>
              <a:t>06/09/2016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7C16-30A8-42A9-9A9C-D288471A6BF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F1BA-5FCF-40DC-9C21-6599E525B1A9}" type="datetimeFigureOut">
              <a:rPr lang="en-GB" smtClean="0"/>
              <a:pPr/>
              <a:t>06/09/2016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7C16-30A8-42A9-9A9C-D288471A6BF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AF1BA-5FCF-40DC-9C21-6599E525B1A9}" type="datetimeFigureOut">
              <a:rPr lang="en-GB" smtClean="0"/>
              <a:pPr/>
              <a:t>06/09/2016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F7C16-30A8-42A9-9A9C-D288471A6BF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AF1BA-5FCF-40DC-9C21-6599E525B1A9}" type="datetimeFigureOut">
              <a:rPr lang="en-GB" smtClean="0"/>
              <a:pPr/>
              <a:t>06/09/2016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F7C16-30A8-42A9-9A9C-D288471A6BF0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will.laffan@statistics.gsi.gov.uk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U-flag-with-Union-Jack.jpg"/>
          <p:cNvPicPr>
            <a:picLocks noChangeAspect="1"/>
          </p:cNvPicPr>
          <p:nvPr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915566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 smtClean="0"/>
              <a:t>‘</a:t>
            </a:r>
            <a:r>
              <a:rPr lang="en-GB" sz="4800" b="1" dirty="0" err="1" smtClean="0"/>
              <a:t>Brexit</a:t>
            </a:r>
            <a:r>
              <a:rPr lang="en-GB" sz="4800" b="1" dirty="0" smtClean="0"/>
              <a:t>’</a:t>
            </a:r>
          </a:p>
          <a:p>
            <a:pPr algn="ctr"/>
            <a:r>
              <a:rPr lang="en-GB" sz="3600" b="1" dirty="0" smtClean="0"/>
              <a:t>What does it mean for the GSS?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5936" y="4312503"/>
            <a:ext cx="5148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smtClean="0"/>
              <a:t>Rob Bumpstead &amp; Will </a:t>
            </a:r>
            <a:r>
              <a:rPr lang="en-GB" sz="2400" dirty="0" err="1" smtClean="0"/>
              <a:t>Laffan</a:t>
            </a:r>
            <a:r>
              <a:rPr lang="en-GB" sz="2400" dirty="0" smtClean="0"/>
              <a:t> </a:t>
            </a:r>
          </a:p>
          <a:p>
            <a:pPr algn="r"/>
            <a:r>
              <a:rPr lang="en-GB" sz="2400" dirty="0" smtClean="0"/>
              <a:t>UK Statistics Authority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312503"/>
            <a:ext cx="4499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GSS Conference </a:t>
            </a:r>
          </a:p>
          <a:p>
            <a:r>
              <a:rPr lang="en-GB" sz="2400" dirty="0" smtClean="0"/>
              <a:t>08 September 2016</a:t>
            </a:r>
            <a:endParaRPr lang="en-GB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Z:\Newport\Mike\Comms\Images\Transport\Transport 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5536" y="0"/>
            <a:ext cx="9144000" cy="1491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Regulation 437/2003</a:t>
            </a:r>
            <a:b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on</a:t>
            </a:r>
            <a:r>
              <a:rPr kumimoji="0" lang="en-GB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statistical returns in respect of the carriage of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passengers, freight and mail by air.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074" name="Picture 2" descr="Z:\Newport\Mike\Comms\Images\Environment\Environment 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5536" y="48351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Regulation 1099/2008</a:t>
            </a:r>
            <a:b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on</a:t>
            </a:r>
            <a:r>
              <a:rPr kumimoji="0" lang="en-GB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energy statistics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ushrooms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1211884"/>
            <a:ext cx="8532440" cy="3931615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>
            <a:noAutofit/>
          </a:bodyPr>
          <a:lstStyle/>
          <a:p>
            <a:pPr algn="r"/>
            <a:r>
              <a:rPr lang="en-GB" sz="2800" dirty="0" smtClean="0"/>
              <a:t>Regulation 543/2009</a:t>
            </a:r>
            <a:br>
              <a:rPr lang="en-GB" sz="2800" dirty="0" smtClean="0"/>
            </a:br>
            <a:r>
              <a:rPr lang="en-GB" sz="2800" dirty="0" smtClean="0"/>
              <a:t>concerning crop statistics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Content Placeholder 8" descr="containers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8606" b="7019"/>
          <a:stretch>
            <a:fillRect/>
          </a:stretch>
        </p:blipFill>
        <p:spPr>
          <a:xfrm>
            <a:off x="0" y="0"/>
            <a:ext cx="9143999" cy="51435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Z:\Newport\Mike\Comms\Images\Recreation - Leisure - Sport\Norwegian Church.jp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0" y="0"/>
            <a:ext cx="6442610" cy="5143500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1520" y="0"/>
            <a:ext cx="9217024" cy="1131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dirty="0" smtClean="0">
                <a:latin typeface="+mj-lt"/>
                <a:ea typeface="+mj-ea"/>
                <a:cs typeface="+mj-cs"/>
              </a:rPr>
              <a:t>Norwegian lessons?                              .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7" descr="swiss 3.jpg"/>
          <p:cNvPicPr>
            <a:picLocks noChangeAspect="1"/>
          </p:cNvPicPr>
          <p:nvPr/>
        </p:nvPicPr>
        <p:blipFill>
          <a:blip r:embed="rId4" cstate="print"/>
          <a:srcRect l="8666" r="9435"/>
          <a:stretch>
            <a:fillRect/>
          </a:stretch>
        </p:blipFill>
        <p:spPr>
          <a:xfrm>
            <a:off x="6335688" y="0"/>
            <a:ext cx="2808312" cy="51435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372200" y="0"/>
            <a:ext cx="0" cy="51435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 descr="undayflags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10000"/>
          </a:blip>
          <a:srcRect b="15531"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7906072" cy="22117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noProof="0" dirty="0" smtClean="0">
                <a:latin typeface="+mj-lt"/>
                <a:ea typeface="+mj-ea"/>
                <a:cs typeface="+mj-cs"/>
              </a:rPr>
              <a:t>Will we be heard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outside</a:t>
            </a:r>
            <a:r>
              <a:rPr kumimoji="0" lang="en-GB" sz="3600" b="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the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baseline="0" noProof="0" dirty="0" smtClean="0">
                <a:latin typeface="+mj-lt"/>
                <a:ea typeface="+mj-ea"/>
                <a:cs typeface="+mj-cs"/>
              </a:rPr>
              <a:t>EU?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umsfeld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" y="0"/>
            <a:ext cx="9143999" cy="548639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14400" y="26749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“T</a:t>
            </a:r>
            <a:r>
              <a:rPr kumimoji="0" lang="en-GB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here</a:t>
            </a:r>
            <a:r>
              <a:rPr kumimoji="0" lang="en-GB" sz="3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are things we		</a:t>
            </a:r>
          </a:p>
          <a:p>
            <a:pPr lvl="0" algn="r">
              <a:spcBef>
                <a:spcPct val="0"/>
              </a:spcBef>
            </a:pPr>
            <a:r>
              <a:rPr lang="en-GB" sz="36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know we d</a:t>
            </a:r>
            <a:r>
              <a:rPr kumimoji="0" lang="en-GB" sz="36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on’t</a:t>
            </a:r>
            <a:r>
              <a:rPr kumimoji="0" lang="en-GB" sz="3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know…”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104173">
            <a:off x="4071716" y="330735"/>
            <a:ext cx="4684249" cy="6730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0"/>
            <a:ext cx="5195761" cy="4956805"/>
          </a:xfrm>
          <a:prstGeom prst="pentagon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9542"/>
            <a:ext cx="8229600" cy="857250"/>
          </a:xfrm>
        </p:spPr>
        <p:txBody>
          <a:bodyPr/>
          <a:lstStyle/>
          <a:p>
            <a:r>
              <a:rPr lang="en-GB" dirty="0" smtClean="0"/>
              <a:t>Any questions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905623" y="1419622"/>
            <a:ext cx="1332754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199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4286250"/>
            <a:ext cx="91440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Contact: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hlinkClick r:id="rId3"/>
              </a:rPr>
              <a:t>will.laffan@statistics.gsi.gov.uk</a:t>
            </a: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Chart 3"/>
          <p:cNvGraphicFramePr/>
          <p:nvPr/>
        </p:nvGraphicFramePr>
        <p:xfrm>
          <a:off x="467544" y="1005576"/>
          <a:ext cx="8208912" cy="3834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23 June 2016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211960" y="0"/>
            <a:ext cx="4932040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May.jpg"/>
          <p:cNvPicPr>
            <a:picLocks noChangeAspect="1"/>
          </p:cNvPicPr>
          <p:nvPr/>
        </p:nvPicPr>
        <p:blipFill>
          <a:blip r:embed="rId3" cstate="print"/>
          <a:srcRect l="6622"/>
          <a:stretch>
            <a:fillRect/>
          </a:stretch>
        </p:blipFill>
        <p:spPr>
          <a:xfrm>
            <a:off x="0" y="0"/>
            <a:ext cx="8638411" cy="51435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87624" y="1635646"/>
            <a:ext cx="7581528" cy="2931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“</a:t>
            </a:r>
            <a:r>
              <a:rPr kumimoji="0" lang="en-GB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Brexit</a:t>
            </a:r>
            <a:r>
              <a:rPr kumimoji="0" lang="en-GB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			</a:t>
            </a:r>
            <a:r>
              <a:rPr kumimoji="0" lang="en-GB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means		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Brexit</a:t>
            </a:r>
            <a:r>
              <a:rPr kumimoji="0" lang="en-GB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”	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851670"/>
            <a:ext cx="9144000" cy="2418085"/>
            <a:chOff x="0" y="1479178"/>
            <a:chExt cx="9144000" cy="2418085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563638"/>
              <a:ext cx="9144000" cy="2333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5915918" y="1479178"/>
              <a:ext cx="2952328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555526"/>
            <a:ext cx="2487613" cy="153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Z:\Newport\Mike\Comms\Images\Borders &amp; Immigration\Immigration 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43558"/>
            <a:ext cx="6804248" cy="4299942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540568" y="0"/>
            <a:ext cx="10009112" cy="11315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000" i="1" dirty="0" smtClean="0">
                <a:latin typeface="+mj-lt"/>
                <a:ea typeface="+mj-ea"/>
                <a:cs typeface="+mj-cs"/>
              </a:rPr>
              <a:t>More interest than ever in our statistics   .</a:t>
            </a:r>
            <a:endParaRPr kumimoji="0" lang="en-GB" sz="30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816982">
            <a:off x="4240325" y="1680131"/>
            <a:ext cx="5020507" cy="77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telegraph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 rot="20726109">
            <a:off x="-32145" y="3979408"/>
            <a:ext cx="5629275" cy="463730"/>
          </a:xfrm>
          <a:prstGeom prst="rect">
            <a:avLst/>
          </a:prstGeom>
        </p:spPr>
      </p:pic>
      <p:pic>
        <p:nvPicPr>
          <p:cNvPr id="4" name="Picture 3" descr="guardian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 rot="852960">
            <a:off x="5554621" y="2921168"/>
            <a:ext cx="3730635" cy="179168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468544" cy="11315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000" i="1" dirty="0" smtClean="0">
                <a:latin typeface="+mj-lt"/>
                <a:ea typeface="+mj-ea"/>
                <a:cs typeface="+mj-cs"/>
              </a:rPr>
              <a:t>Means more scrutiny than ever of our statistics   .</a:t>
            </a:r>
            <a:endParaRPr kumimoji="0" lang="en-GB" sz="30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498623">
            <a:off x="385591" y="2334970"/>
            <a:ext cx="378076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210177">
            <a:off x="3004350" y="4507300"/>
            <a:ext cx="4451134" cy="677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22" name="Picture 2" descr="Z:\Newport\Mike\Comms\Images\People using statistics\ADOS.jpg"/>
          <p:cNvPicPr>
            <a:picLocks noChangeAspect="1" noChangeArrowheads="1"/>
          </p:cNvPicPr>
          <p:nvPr/>
        </p:nvPicPr>
        <p:blipFill>
          <a:blip r:embed="rId3" cstate="print">
            <a:lum bright="20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699542"/>
            <a:ext cx="7906072" cy="2355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dirty="0" smtClean="0">
                <a:latin typeface="+mj-lt"/>
                <a:ea typeface="+mj-ea"/>
                <a:cs typeface="+mj-cs"/>
              </a:rPr>
              <a:t>What’s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dirty="0" smtClean="0">
                <a:latin typeface="+mj-lt"/>
                <a:ea typeface="+mj-ea"/>
                <a:cs typeface="+mj-cs"/>
              </a:rPr>
              <a:t>the impact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dirty="0" smtClean="0">
                <a:latin typeface="+mj-lt"/>
                <a:ea typeface="+mj-ea"/>
                <a:cs typeface="+mj-cs"/>
              </a:rPr>
              <a:t>on Statistics?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radermacher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 descr="Z:\Newport\Mike\Comms\Images\The economy\Economy 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"/>
            <a:ext cx="9154244" cy="5143499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699542"/>
            <a:ext cx="7906072" cy="2355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706234">
            <a:off x="469296" y="809202"/>
            <a:ext cx="6620568" cy="585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99</Words>
  <Application>Microsoft Office PowerPoint</Application>
  <PresentationFormat>On-screen Show (16:9)</PresentationFormat>
  <Paragraphs>46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23 June 2016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Regulation 543/2009 concerning crop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</vt:lpstr>
    </vt:vector>
  </TitlesOfParts>
  <Company>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Laffan</dc:creator>
  <cp:lastModifiedBy>Vincent Elizabeth (Chief Analysts)</cp:lastModifiedBy>
  <cp:revision>90</cp:revision>
  <dcterms:created xsi:type="dcterms:W3CDTF">2016-08-25T09:06:07Z</dcterms:created>
  <dcterms:modified xsi:type="dcterms:W3CDTF">2016-09-06T13:20:20Z</dcterms:modified>
</cp:coreProperties>
</file>